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44"/>
  </p:notesMasterIdLst>
  <p:sldIdLst>
    <p:sldId id="256" r:id="rId2"/>
    <p:sldId id="257" r:id="rId3"/>
    <p:sldId id="301" r:id="rId4"/>
    <p:sldId id="282" r:id="rId5"/>
    <p:sldId id="302" r:id="rId6"/>
    <p:sldId id="303" r:id="rId7"/>
    <p:sldId id="312" r:id="rId8"/>
    <p:sldId id="304" r:id="rId9"/>
    <p:sldId id="335" r:id="rId10"/>
    <p:sldId id="336" r:id="rId11"/>
    <p:sldId id="311" r:id="rId12"/>
    <p:sldId id="313" r:id="rId13"/>
    <p:sldId id="337" r:id="rId14"/>
    <p:sldId id="339" r:id="rId15"/>
    <p:sldId id="309" r:id="rId16"/>
    <p:sldId id="315" r:id="rId17"/>
    <p:sldId id="316" r:id="rId18"/>
    <p:sldId id="305" r:id="rId19"/>
    <p:sldId id="317" r:id="rId20"/>
    <p:sldId id="310" r:id="rId21"/>
    <p:sldId id="318" r:id="rId22"/>
    <p:sldId id="319" r:id="rId23"/>
    <p:sldId id="320" r:id="rId24"/>
    <p:sldId id="345" r:id="rId25"/>
    <p:sldId id="321" r:id="rId26"/>
    <p:sldId id="322" r:id="rId27"/>
    <p:sldId id="323" r:id="rId28"/>
    <p:sldId id="344" r:id="rId29"/>
    <p:sldId id="324" r:id="rId30"/>
    <p:sldId id="325" r:id="rId31"/>
    <p:sldId id="329" r:id="rId32"/>
    <p:sldId id="332" r:id="rId33"/>
    <p:sldId id="333" r:id="rId34"/>
    <p:sldId id="334" r:id="rId35"/>
    <p:sldId id="341" r:id="rId36"/>
    <p:sldId id="342" r:id="rId37"/>
    <p:sldId id="330" r:id="rId38"/>
    <p:sldId id="308" r:id="rId39"/>
    <p:sldId id="343" r:id="rId40"/>
    <p:sldId id="326" r:id="rId41"/>
    <p:sldId id="327" r:id="rId42"/>
    <p:sldId id="340" r:id="rId4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89"/>
    <p:restoredTop sz="94740"/>
  </p:normalViewPr>
  <p:slideViewPr>
    <p:cSldViewPr snapToGrid="0">
      <p:cViewPr>
        <p:scale>
          <a:sx n="120" d="100"/>
          <a:sy n="120" d="100"/>
        </p:scale>
        <p:origin x="144" y="26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2.tiff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BD23C-628E-5E45-A67C-D2D0860631E7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6E3A7-F241-7145-84B3-FCD421EEE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reach the return statement or the end of the function, it exits the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method returns a value, make sure to store the value in the appropriate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76E3A7-F241-7145-84B3-FCD421EEEB7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946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 </a:t>
            </a:r>
            <a:r>
              <a:rPr lang="en-US" sz="2400" b="1" dirty="0"/>
              <a:t>// Invalid, 5.0/4 evaluates do a double</a:t>
            </a:r>
            <a:endParaRPr lang="en-US" sz="2400" dirty="0"/>
          </a:p>
          <a:p>
            <a:r>
              <a:rPr lang="en-US" dirty="0"/>
              <a:t>double m = 5.0/4; </a:t>
            </a:r>
            <a:r>
              <a:rPr lang="en-US" b="1" dirty="0"/>
              <a:t>// Valid, m = 1.25</a:t>
            </a:r>
            <a:endParaRPr lang="en-US" dirty="0"/>
          </a:p>
          <a:p>
            <a:r>
              <a:rPr lang="en-US" dirty="0"/>
              <a:t>String s = 23; </a:t>
            </a:r>
            <a:r>
              <a:rPr lang="en-US" b="1" dirty="0"/>
              <a:t>// Invalid, 23 is not a string</a:t>
            </a:r>
            <a:endParaRPr lang="en-US" dirty="0"/>
          </a:p>
          <a:p>
            <a:r>
              <a:rPr lang="en-US" dirty="0"/>
              <a:t>String s2 = 23+" "; </a:t>
            </a:r>
            <a:r>
              <a:rPr lang="en-US" b="1" dirty="0"/>
              <a:t>// Valid, s2 = “23 “</a:t>
            </a:r>
            <a:endParaRPr lang="en-US" dirty="0"/>
          </a:p>
          <a:p>
            <a:r>
              <a:rPr lang="en-US" dirty="0"/>
              <a:t>double x = 13; </a:t>
            </a:r>
            <a:r>
              <a:rPr lang="en-US" b="1" dirty="0"/>
              <a:t>// Valid, x = 13.0</a:t>
            </a:r>
            <a:endParaRPr lang="en-US" dirty="0"/>
          </a:p>
          <a:p>
            <a:r>
              <a:rPr lang="en-US" dirty="0"/>
              <a:t>String t = 't’; </a:t>
            </a:r>
            <a:r>
              <a:rPr lang="en-US" b="1" dirty="0"/>
              <a:t>// Invalid, t is a char not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2570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latin typeface="+mj-lt"/>
                <a:ea typeface="Consolas" charset="0"/>
                <a:cs typeface="Consolas" charset="0"/>
              </a:rPr>
              <a:t>if the </a:t>
            </a:r>
            <a:r>
              <a:rPr lang="en-US" dirty="0" err="1">
                <a:latin typeface="+mj-lt"/>
                <a:ea typeface="Consolas" charset="0"/>
                <a:cs typeface="Consolas" charset="0"/>
              </a:rPr>
              <a:t>boolean</a:t>
            </a:r>
            <a:r>
              <a:rPr lang="en-US" dirty="0">
                <a:latin typeface="+mj-lt"/>
                <a:ea typeface="Consolas" charset="0"/>
                <a:cs typeface="Consolas" charset="0"/>
              </a:rPr>
              <a:t> expression evaluates to true, execute a set of statements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Lazy evaluation: in an “OR” conditional, once the left side is evaluated to be true, the right side is not checked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y = 3;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z = 45;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(y &gt; 2 || z == 45)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// do something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B4772F-40D9-FC4A-AAB7-2622DF9F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Attention: = vs. ==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C11C176-5E43-7647-AF0D-E3353525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= is an assignment operator</a:t>
            </a:r>
          </a:p>
          <a:p>
            <a:r>
              <a:rPr lang="en-US" dirty="0"/>
              <a:t>== evaluates a conditional statement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Common </a:t>
            </a:r>
            <a:r>
              <a:rPr lang="en-US" b="1" dirty="0"/>
              <a:t>compile error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z = 5;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if (z=5) // condition needs to evaluate to a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8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m and n are both integers with positive values. Given: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(m % n == 0 &amp;&amp; n % m == 0) </a:t>
            </a: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true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which of the following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boolean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expressions follow?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2466976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2822C5-D00F-4040-A8CA-D3FCAE936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Logic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10D951-7921-1246-9B87-57F490C53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%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n.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% 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0 → 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is 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</a:t>
            </a:r>
            <a:r>
              <a:rPr lang="en-CA" spc="-9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m.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exactly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divisible by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each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other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they must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en-CA" spc="-6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equal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CA" spc="-5" dirty="0">
                <a:latin typeface="Arial" panose="020B0604020202020204" pitchFamily="34" charset="0"/>
                <a:cs typeface="Arial" panose="020B0604020202020204" pitchFamily="34" charset="0"/>
              </a:rPr>
              <a:t>==</a:t>
            </a:r>
            <a:r>
              <a:rPr lang="en-CA" spc="-1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</a:p>
          <a:p>
            <a:pPr marL="394335" indent="-381635">
              <a:lnSpc>
                <a:spcPct val="1000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lang="en-CA" spc="-5">
                <a:latin typeface="Arial" panose="020B0604020202020204" pitchFamily="34" charset="0"/>
                <a:cs typeface="Arial" panose="020B0604020202020204" pitchFamily="34" charset="0"/>
              </a:rPr>
              <a:t>Answer </a:t>
            </a:r>
            <a:r>
              <a:rPr lang="en-CA">
                <a:latin typeface="Arial" panose="020B0604020202020204" pitchFamily="34" charset="0"/>
                <a:cs typeface="Arial" panose="020B0604020202020204" pitchFamily="34" charset="0"/>
              </a:rPr>
              <a:t>A, B, and C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m == n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(m &lt; n || m &gt; n)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! ( m &lt; n &amp;&amp; m &gt; n)</a:t>
            </a:r>
          </a:p>
        </p:txBody>
      </p:sp>
    </p:spTree>
    <p:extLst>
      <p:ext uri="{BB962C8B-B14F-4D97-AF65-F5344CB8AC3E}">
        <p14:creationId xmlns:p14="http://schemas.microsoft.com/office/powerpoint/2010/main" val="3121801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while(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(#);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+mj-lt"/>
                <a:ea typeface="Consolas" charset="0"/>
                <a:cs typeface="Consolas" charset="0"/>
              </a:rPr>
              <a:t>Both do the same thing, print ‘#’ 10 times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</a:t>
            </a: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8971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8301038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j = 30; j&gt;=0; j--){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PRINTS ? 31 TIMES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("?");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k=1; k!=15; k+=3){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INFINITE LOOP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("chicken");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for 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n=0; n==13; n=n+2){ </a:t>
            </a:r>
            <a:r>
              <a:rPr lang="en-US" sz="2400" b="1" dirty="0">
                <a:latin typeface="Consolas" charset="0"/>
                <a:ea typeface="Consolas" charset="0"/>
                <a:cs typeface="Consolas" charset="0"/>
              </a:rPr>
              <a:t>// LOOP NEVER EXECUTES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("sun");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31387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	// body 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Method has: method name, return type (or void), 0 or more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object 6">
            <a:extLst>
              <a:ext uri="{FF2B5EF4-FFF2-40B4-BE49-F238E27FC236}">
                <a16:creationId xmlns:a16="http://schemas.microsoft.com/office/drawing/2014/main" xmlns="" id="{E7DD314F-53AD-4545-B6E9-D9FEAD40C2CE}"/>
              </a:ext>
            </a:extLst>
          </p:cNvPr>
          <p:cNvSpPr/>
          <p:nvPr/>
        </p:nvSpPr>
        <p:spPr>
          <a:xfrm>
            <a:off x="3358515" y="4892358"/>
            <a:ext cx="2626995" cy="1284605"/>
          </a:xfrm>
          <a:custGeom>
            <a:avLst/>
            <a:gdLst/>
            <a:ahLst/>
            <a:cxnLst/>
            <a:rect l="l" t="t" r="r" b="b"/>
            <a:pathLst>
              <a:path w="2626995" h="1284604">
                <a:moveTo>
                  <a:pt x="0" y="0"/>
                </a:moveTo>
                <a:lnTo>
                  <a:pt x="2626494" y="0"/>
                </a:lnTo>
                <a:lnTo>
                  <a:pt x="2626494" y="1283997"/>
                </a:lnTo>
                <a:lnTo>
                  <a:pt x="0" y="1283997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209E541-BE58-0A40-8459-F1F77327A213}"/>
              </a:ext>
            </a:extLst>
          </p:cNvPr>
          <p:cNvSpPr txBox="1"/>
          <p:nvPr/>
        </p:nvSpPr>
        <p:spPr>
          <a:xfrm>
            <a:off x="3521868" y="5349994"/>
            <a:ext cx="23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DOES SOMETHING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xmlns="" id="{02A31474-6508-6448-9CDB-72648E8A3903}"/>
              </a:ext>
            </a:extLst>
          </p:cNvPr>
          <p:cNvSpPr/>
          <p:nvPr/>
        </p:nvSpPr>
        <p:spPr>
          <a:xfrm>
            <a:off x="723823" y="5520485"/>
            <a:ext cx="2448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xmlns="" id="{8D7BC0F1-A4A1-914D-B792-E36A9BF6059E}"/>
              </a:ext>
            </a:extLst>
          </p:cNvPr>
          <p:cNvSpPr/>
          <p:nvPr/>
        </p:nvSpPr>
        <p:spPr>
          <a:xfrm>
            <a:off x="3185158" y="5463653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xmlns="" id="{45DCAF1D-D3DB-FF43-A52E-627F2175FD50}"/>
              </a:ext>
            </a:extLst>
          </p:cNvPr>
          <p:cNvSpPr/>
          <p:nvPr/>
        </p:nvSpPr>
        <p:spPr>
          <a:xfrm>
            <a:off x="5794176" y="5526853"/>
            <a:ext cx="2376000" cy="6350"/>
          </a:xfrm>
          <a:custGeom>
            <a:avLst/>
            <a:gdLst/>
            <a:ahLst/>
            <a:cxnLst/>
            <a:rect l="l" t="t" r="r" b="b"/>
            <a:pathLst>
              <a:path w="2748279" h="6350">
                <a:moveTo>
                  <a:pt x="0" y="0"/>
                </a:moveTo>
                <a:lnTo>
                  <a:pt x="2747994" y="6099"/>
                </a:lnTo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xmlns="" id="{47B194FE-11CB-D44A-BC9E-C20596F2375C}"/>
              </a:ext>
            </a:extLst>
          </p:cNvPr>
          <p:cNvSpPr/>
          <p:nvPr/>
        </p:nvSpPr>
        <p:spPr>
          <a:xfrm>
            <a:off x="8175658" y="5470021"/>
            <a:ext cx="173355" cy="126364"/>
          </a:xfrm>
          <a:custGeom>
            <a:avLst/>
            <a:gdLst/>
            <a:ahLst/>
            <a:cxnLst/>
            <a:rect l="l" t="t" r="r" b="b"/>
            <a:pathLst>
              <a:path w="173354" h="126364">
                <a:moveTo>
                  <a:pt x="0" y="125874"/>
                </a:moveTo>
                <a:lnTo>
                  <a:pt x="173049" y="63324"/>
                </a:lnTo>
                <a:lnTo>
                  <a:pt x="299" y="0"/>
                </a:lnTo>
                <a:lnTo>
                  <a:pt x="0" y="125874"/>
                </a:lnTo>
                <a:close/>
              </a:path>
            </a:pathLst>
          </a:custGeom>
          <a:ln w="38099">
            <a:solidFill>
              <a:srgbClr val="FF00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xmlns="" id="{47432336-EACA-A04A-BE5C-90D68D06DB8C}"/>
              </a:ext>
            </a:extLst>
          </p:cNvPr>
          <p:cNvSpPr txBox="1"/>
          <p:nvPr/>
        </p:nvSpPr>
        <p:spPr>
          <a:xfrm>
            <a:off x="1168367" y="5085829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Insert parameters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14" name="object 12">
            <a:extLst>
              <a:ext uri="{FF2B5EF4-FFF2-40B4-BE49-F238E27FC236}">
                <a16:creationId xmlns:a16="http://schemas.microsoft.com/office/drawing/2014/main" xmlns="" id="{1DA2D434-83EB-7741-A0F3-4B280660453D}"/>
              </a:ext>
            </a:extLst>
          </p:cNvPr>
          <p:cNvSpPr txBox="1"/>
          <p:nvPr/>
        </p:nvSpPr>
        <p:spPr>
          <a:xfrm>
            <a:off x="6293643" y="5095644"/>
            <a:ext cx="238506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5" dirty="0">
                <a:latin typeface="Arial"/>
                <a:cs typeface="Arial"/>
              </a:rPr>
              <a:t>Return a value</a:t>
            </a:r>
            <a:endParaRPr sz="18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448716-8E24-8447-919A-C608DF455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C4A10DB-DAA8-FD4C-9E98-B9A7A3143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array,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ceiling){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{20, 29, 1, -20};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double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findMaxHeight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25);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[] array){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…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printMountains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294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90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50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36538"/>
            <a:ext cx="7886700" cy="132556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57313"/>
            <a:ext cx="7886700" cy="48196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Variables exist within the block in which they were defined</a:t>
            </a:r>
          </a:p>
          <a:p>
            <a:pPr lvl="1"/>
            <a:r>
              <a:rPr lang="en-US" dirty="0"/>
              <a:t>Blocks separated by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 }</a:t>
            </a:r>
            <a:r>
              <a:rPr lang="en-US" dirty="0"/>
              <a:t> brackets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6ECF46A-567B-6941-B6A0-70B1E754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2863056"/>
            <a:ext cx="660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54CF48-E84F-514D-B6B7-A69056851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063806-A6B5-F649-8A31-7738830C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&lt;10;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++){            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("#");        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       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code has errors? Both? Neither?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336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AAC46D-C658-DB4A-9D25-46E01E8A6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9D05C10-2ABF-4F41-ADAF-B136F1E46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 operator gives the remainder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x = 10%3; 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// x == 1 because 3*3 + 1 = 10</a:t>
            </a:r>
          </a:p>
          <a:p>
            <a:pPr marL="0" indent="0">
              <a:buNone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Useful for getting last digit of a number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Combined with division operator, can get any digit of a number</a:t>
            </a:r>
          </a:p>
          <a:p>
            <a:pPr marL="0" indent="0"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x = 256;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x%10;</a:t>
            </a:r>
          </a:p>
          <a:p>
            <a:pPr marL="0" indent="0">
              <a:buNone/>
            </a:pP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secondLastDigit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= (x/10)%10;</a:t>
            </a:r>
          </a:p>
        </p:txBody>
      </p:sp>
    </p:spTree>
    <p:extLst>
      <p:ext uri="{BB962C8B-B14F-4D97-AF65-F5344CB8AC3E}">
        <p14:creationId xmlns:p14="http://schemas.microsoft.com/office/powerpoint/2010/main" val="1636166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BCB54E-7F7C-424D-99D7-EF241379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Else if, Else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FA8AFB9-F986-2A42-811C-DF94C9825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Evaluated in order: once condition is met, exit out of if block</a:t>
            </a:r>
          </a:p>
          <a:p>
            <a:r>
              <a:rPr lang="en-US" dirty="0"/>
              <a:t>When if and else if conditions are not met, else executes</a:t>
            </a:r>
          </a:p>
          <a:p>
            <a:r>
              <a:rPr lang="en-US" dirty="0"/>
              <a:t>Else is not necessary</a:t>
            </a:r>
          </a:p>
          <a:p>
            <a:pPr marL="0" indent="0"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32;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== 311){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(”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abc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 if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&gt; 40){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(“x”);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else{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(“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yyy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”);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81078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If, Else if, Else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670" y="1825625"/>
            <a:ext cx="4882659" cy="4351338"/>
          </a:xfrm>
        </p:spPr>
      </p:pic>
    </p:spTree>
    <p:extLst>
      <p:ext uri="{BB962C8B-B14F-4D97-AF65-F5344CB8AC3E}">
        <p14:creationId xmlns:p14="http://schemas.microsoft.com/office/powerpoint/2010/main" val="1678911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004E71-A90A-444B-9B3D-9AB4B5FEF0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75" y="179389"/>
            <a:ext cx="7886700" cy="1325563"/>
          </a:xfrm>
        </p:spPr>
        <p:txBody>
          <a:bodyPr/>
          <a:lstStyle/>
          <a:p>
            <a:r>
              <a:rPr lang="en-US" dirty="0"/>
              <a:t>Strings and Chars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F09F4F-DDDF-BE48-B410-B96A75E8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024" y="1271588"/>
            <a:ext cx="8943975" cy="558641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To get each char in a string, use a for loop</a:t>
            </a:r>
            <a:endParaRPr lang="en-US" b="1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String s = “bbb13fBsajk”;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s.length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char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s.charAt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”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lowercase”);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if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&gt;= ‘A’ &amp;&amp;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&lt;= ‘Z’){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uppercase”);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else {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System.out.println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(“Char at “ +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“ is a letter”);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Note the single quotation marks around chars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Can also test with ASCII representation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A-Z is 65-90, a-z is 97-122</a:t>
            </a:r>
          </a:p>
        </p:txBody>
      </p:sp>
    </p:spTree>
    <p:extLst>
      <p:ext uri="{BB962C8B-B14F-4D97-AF65-F5344CB8AC3E}">
        <p14:creationId xmlns:p14="http://schemas.microsoft.com/office/powerpoint/2010/main" val="130878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E54F13-9268-8247-96A5-D5CD5D85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Concatenation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F89D97D-0BFB-224C-BC78-F007BDAB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Strings are immutable – cannot be changed after creation</a:t>
            </a:r>
          </a:p>
          <a:p>
            <a:endParaRPr lang="en-US" dirty="0"/>
          </a:p>
          <a:p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“five”;</a:t>
            </a:r>
          </a:p>
          <a:p>
            <a:r>
              <a:rPr lang="en-US" dirty="0" err="1"/>
              <a:t>str</a:t>
            </a:r>
            <a:r>
              <a:rPr lang="en-US" dirty="0"/>
              <a:t> += “ guys burgers”;</a:t>
            </a:r>
          </a:p>
          <a:p>
            <a:r>
              <a:rPr lang="en-US" dirty="0"/>
              <a:t>Makes new string, stores into </a:t>
            </a:r>
            <a:r>
              <a:rPr lang="en-US" dirty="0" err="1"/>
              <a:t>str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7900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A92528-D36A-544C-9DB3-5953C37F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</a:t>
            </a:r>
            <a:r>
              <a:rPr lang="en-US" dirty="0" smtClean="0"/>
              <a:t>Conversions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014BAD-2C72-1345-9A11-D68BD261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Casting, conversions, integer </a:t>
            </a:r>
            <a:r>
              <a:rPr lang="en-US" dirty="0" err="1"/>
              <a:t>divison</a:t>
            </a:r>
            <a:r>
              <a:rPr lang="en-US" dirty="0"/>
              <a:t>, double division</a:t>
            </a:r>
          </a:p>
          <a:p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) (1.7) =&gt; 1</a:t>
            </a:r>
          </a:p>
          <a:p>
            <a:pPr lvl="1"/>
            <a:r>
              <a:rPr lang="en-US" dirty="0"/>
              <a:t>Truncates decimal (different than rounding)</a:t>
            </a:r>
          </a:p>
          <a:p>
            <a:r>
              <a:rPr lang="en-US" dirty="0"/>
              <a:t>(double) (1) =&gt; 1.0</a:t>
            </a:r>
          </a:p>
          <a:p>
            <a:r>
              <a:rPr lang="en-US" dirty="0"/>
              <a:t>5/2 =&gt; 2</a:t>
            </a:r>
          </a:p>
          <a:p>
            <a:r>
              <a:rPr lang="en-US" dirty="0"/>
              <a:t>(double) 5/2 =&gt; 5.0/2 =&gt; 2.5</a:t>
            </a:r>
          </a:p>
          <a:p>
            <a:pPr lvl="1"/>
            <a:r>
              <a:rPr lang="en-US" dirty="0"/>
              <a:t>Check order of operations</a:t>
            </a:r>
          </a:p>
          <a:p>
            <a:pPr lvl="1"/>
            <a:r>
              <a:rPr lang="en-US" dirty="0"/>
              <a:t>Casting has higher priority than division</a:t>
            </a:r>
          </a:p>
        </p:txBody>
      </p:sp>
    </p:spTree>
    <p:extLst>
      <p:ext uri="{BB962C8B-B14F-4D97-AF65-F5344CB8AC3E}">
        <p14:creationId xmlns:p14="http://schemas.microsoft.com/office/powerpoint/2010/main" val="2147672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Conversions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59" y="1896343"/>
            <a:ext cx="7721600" cy="1041400"/>
          </a:xfrm>
        </p:spPr>
      </p:pic>
    </p:spTree>
    <p:extLst>
      <p:ext uri="{BB962C8B-B14F-4D97-AF65-F5344CB8AC3E}">
        <p14:creationId xmlns:p14="http://schemas.microsoft.com/office/powerpoint/2010/main" val="20127420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0084A8-AB14-BC42-B068-EF3582DB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Kinds of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EE4AAAE-ED70-2041-A6E3-7AEDBBA9BA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Logic Error</a:t>
            </a:r>
          </a:p>
          <a:p>
            <a:pPr lvl="1"/>
            <a:r>
              <a:rPr lang="en-US" dirty="0"/>
              <a:t>Code compiles and runs but introduces side effects</a:t>
            </a:r>
          </a:p>
          <a:p>
            <a:pPr lvl="1"/>
            <a:r>
              <a:rPr lang="en-US" dirty="0"/>
              <a:t>Incorrect output</a:t>
            </a:r>
          </a:p>
          <a:p>
            <a:endParaRPr lang="en-US" dirty="0"/>
          </a:p>
          <a:p>
            <a:r>
              <a:rPr lang="en-US" dirty="0"/>
              <a:t>Compile Time Error</a:t>
            </a:r>
          </a:p>
          <a:p>
            <a:pPr lvl="1"/>
            <a:r>
              <a:rPr lang="en-US" dirty="0"/>
              <a:t>Error in syntax and semantics</a:t>
            </a:r>
          </a:p>
          <a:p>
            <a:endParaRPr lang="en-US" dirty="0"/>
          </a:p>
          <a:p>
            <a:r>
              <a:rPr lang="en-US" dirty="0"/>
              <a:t>Run Time</a:t>
            </a:r>
          </a:p>
          <a:p>
            <a:pPr lvl="1"/>
            <a:r>
              <a:rPr lang="en-US" dirty="0"/>
              <a:t>Occurs during running of code</a:t>
            </a:r>
          </a:p>
        </p:txBody>
      </p:sp>
    </p:spTree>
    <p:extLst>
      <p:ext uri="{BB962C8B-B14F-4D97-AF65-F5344CB8AC3E}">
        <p14:creationId xmlns:p14="http://schemas.microsoft.com/office/powerpoint/2010/main" val="3528515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0C54D1-55FA-944B-9100-20AE6AB20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165C55B-5561-FB4A-A5A0-F926B418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 ways: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java.lang.Math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) 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* 6 + 1); </a:t>
            </a:r>
            <a:br>
              <a:rPr lang="en-US" sz="2000" dirty="0">
                <a:latin typeface="Consolas" charset="0"/>
                <a:ea typeface="Consolas" charset="0"/>
                <a:cs typeface="Consolas" charset="0"/>
              </a:rPr>
            </a:b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import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java.util.Random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; </a:t>
            </a:r>
          </a:p>
          <a:p>
            <a:pPr lvl="1"/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Random rand = new Random(); </a:t>
            </a:r>
          </a:p>
          <a:p>
            <a:pPr lvl="1"/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n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rand.nextInt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(6) + 1;</a:t>
            </a:r>
          </a:p>
          <a:p>
            <a:pPr lvl="1"/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Generate random integers in the range [-5, 5]</a:t>
            </a:r>
          </a:p>
          <a:p>
            <a:pPr lvl="1"/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random = 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Math.random</a:t>
            </a:r>
            <a:r>
              <a:rPr lang="en-US">
                <a:latin typeface="Consolas" charset="0"/>
                <a:ea typeface="Consolas" charset="0"/>
                <a:cs typeface="Consolas" charset="0"/>
              </a:rPr>
              <a:t>()*(11)-5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458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86F74F-4042-6E45-B8AB-BE3C70E38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283F639-F6A7-C744-87D9-2C01DB7A2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elements of the same type</a:t>
            </a:r>
          </a:p>
          <a:p>
            <a:r>
              <a:rPr lang="en-US" dirty="0"/>
              <a:t>Size is predetermined</a:t>
            </a:r>
          </a:p>
          <a:p>
            <a:r>
              <a:rPr lang="en-US" dirty="0"/>
              <a:t>Access length of array with </a:t>
            </a:r>
            <a:r>
              <a:rPr lang="en-US" dirty="0" err="1"/>
              <a:t>arrayname.length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char[]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char[3];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[0]=‘a’;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[1]=‘s’;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[2]=‘?’;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charArray.length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6426058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DC59FD-1334-3B40-9857-89695A5A7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3A28674-A7E5-BA46-BA57-9E4D3356D1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88927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sz="2400" i="1" dirty="0" err="1"/>
              <a:t>arr</a:t>
            </a:r>
            <a:r>
              <a:rPr lang="en-US" sz="2400" i="1" dirty="0"/>
              <a:t> refers to the </a:t>
            </a:r>
            <a:r>
              <a:rPr lang="en-US" sz="2400" b="1" i="1" dirty="0"/>
              <a:t>memory address</a:t>
            </a:r>
            <a:r>
              <a:rPr lang="en-US" sz="2400" i="1" dirty="0"/>
              <a:t> of the array </a:t>
            </a:r>
            <a:r>
              <a:rPr lang="en-US" sz="2400" i="1" dirty="0" err="1"/>
              <a:t>arr</a:t>
            </a:r>
            <a:endParaRPr lang="en-US" sz="2400" i="1" dirty="0"/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int</a:t>
            </a:r>
            <a:r>
              <a:rPr lang="en-US" sz="2400" dirty="0"/>
              <a:t>[] </a:t>
            </a:r>
            <a:r>
              <a:rPr lang="en-US" sz="2400" dirty="0" err="1"/>
              <a:t>arr</a:t>
            </a:r>
            <a:r>
              <a:rPr lang="en-US" sz="2400" dirty="0"/>
              <a:t> = new </a:t>
            </a:r>
            <a:r>
              <a:rPr lang="en-US" sz="2400" dirty="0" err="1"/>
              <a:t>int</a:t>
            </a:r>
            <a:r>
              <a:rPr lang="en-US" sz="2400" dirty="0"/>
              <a:t>[20];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[0], </a:t>
            </a:r>
            <a:r>
              <a:rPr lang="en-US" sz="2400" dirty="0" err="1"/>
              <a:t>arr</a:t>
            </a:r>
            <a:r>
              <a:rPr lang="en-US" sz="2400" dirty="0"/>
              <a:t>[1], </a:t>
            </a:r>
            <a:r>
              <a:rPr lang="en-US" sz="2400" dirty="0" err="1"/>
              <a:t>arr</a:t>
            </a:r>
            <a:r>
              <a:rPr lang="en-US" sz="2400" dirty="0"/>
              <a:t>[19] refer to the values of each </a:t>
            </a:r>
            <a:r>
              <a:rPr lang="en-US" sz="2400" b="1" dirty="0"/>
              <a:t>element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err="1"/>
              <a:t>arr</a:t>
            </a:r>
            <a:r>
              <a:rPr lang="en-US" sz="2400" dirty="0"/>
              <a:t>[20], </a:t>
            </a:r>
            <a:r>
              <a:rPr lang="en-US" sz="2400" dirty="0" err="1"/>
              <a:t>arr</a:t>
            </a:r>
            <a:r>
              <a:rPr lang="en-US" sz="2400" dirty="0"/>
              <a:t>[21], </a:t>
            </a:r>
            <a:r>
              <a:rPr lang="en-US" sz="2400" dirty="0" err="1"/>
              <a:t>arr</a:t>
            </a:r>
            <a:r>
              <a:rPr lang="en-US" sz="2400" dirty="0"/>
              <a:t>[-1] give an out of bounds exception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In methods:</a:t>
            </a:r>
          </a:p>
          <a:p>
            <a:r>
              <a:rPr lang="en-US" sz="2400" dirty="0"/>
              <a:t>Arrays are passed as reference types</a:t>
            </a:r>
          </a:p>
          <a:p>
            <a:r>
              <a:rPr lang="en-US" sz="2400" dirty="0"/>
              <a:t>Primitive types (</a:t>
            </a:r>
            <a:r>
              <a:rPr lang="en-US" sz="2400" dirty="0" err="1"/>
              <a:t>int</a:t>
            </a:r>
            <a:r>
              <a:rPr lang="en-US" sz="2400" dirty="0"/>
              <a:t>, </a:t>
            </a:r>
            <a:r>
              <a:rPr lang="en-US" sz="2400" dirty="0" err="1"/>
              <a:t>boolean</a:t>
            </a:r>
            <a:r>
              <a:rPr lang="en-US" sz="2400" dirty="0"/>
              <a:t>, double) are passed as value</a:t>
            </a:r>
          </a:p>
        </p:txBody>
      </p:sp>
    </p:spTree>
    <p:extLst>
      <p:ext uri="{BB962C8B-B14F-4D97-AF65-F5344CB8AC3E}">
        <p14:creationId xmlns:p14="http://schemas.microsoft.com/office/powerpoint/2010/main" val="18858616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804B629-1240-6643-A855-D6E3B319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674" y="2731294"/>
            <a:ext cx="6905625" cy="346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82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9A17D1-9400-1849-B990-6781E44E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passing by value vs. by address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4F5D33E-95D3-174B-8558-7D175BB9A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this print out? // </a:t>
            </a:r>
            <a:r>
              <a:rPr lang="en-US" b="1" dirty="0"/>
              <a:t>Prints out “3 4”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F8B33B6D-0AD6-AF46-B271-CE10DB3F5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550" y="2420257"/>
            <a:ext cx="7072502" cy="3545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780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by value vs. by address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21" y="2099838"/>
            <a:ext cx="7658358" cy="3928822"/>
          </a:xfrm>
        </p:spPr>
      </p:pic>
    </p:spTree>
    <p:extLst>
      <p:ext uri="{BB962C8B-B14F-4D97-AF65-F5344CB8AC3E}">
        <p14:creationId xmlns:p14="http://schemas.microsoft.com/office/powerpoint/2010/main" val="2226513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by value vs. by address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69" y="1973337"/>
            <a:ext cx="7496183" cy="4108485"/>
          </a:xfrm>
        </p:spPr>
      </p:pic>
    </p:spTree>
    <p:extLst>
      <p:ext uri="{BB962C8B-B14F-4D97-AF65-F5344CB8AC3E}">
        <p14:creationId xmlns:p14="http://schemas.microsoft.com/office/powerpoint/2010/main" val="18519508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034D2C-3991-E543-9624-DB1689F9B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D36175-51AB-C547-940A-6A8935EAB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rows = 5;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cols = 3;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[][] array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[rows][cols];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&lt;rows;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for 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j=0; j&lt;cols;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j++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(array[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][j] + “\t”);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// new line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12112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Finding length of array vs finding length of string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[4];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String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“Burger”;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arraylength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arr.length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// no brackets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strlength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str.length</a:t>
            </a: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Obscure Java Knowledge</a:t>
            </a:r>
            <a:endParaRPr lang="en-US" dirty="0"/>
          </a:p>
        </p:txBody>
      </p:sp>
      <p:pic>
        <p:nvPicPr>
          <p:cNvPr id="9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43" y="1690689"/>
            <a:ext cx="7886700" cy="907065"/>
          </a:xfrm>
        </p:spPr>
      </p:pic>
    </p:spTree>
    <p:extLst>
      <p:ext uri="{BB962C8B-B14F-4D97-AF65-F5344CB8AC3E}">
        <p14:creationId xmlns:p14="http://schemas.microsoft.com/office/powerpoint/2010/main" val="109216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5039FA-6504-A448-B24A-081441470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62546327-0323-F54F-8693-0215FFB741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1586"/>
            <a:ext cx="9144000" cy="22548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3245" y="5835722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Solutions in LongAnswerW2016.java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025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7E8FE70-8027-EC4E-87E3-208CE89B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W2016 Long Answer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C3FEE66-58E8-7F4C-8786-D1078F8CD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07" y="2350576"/>
            <a:ext cx="8891185" cy="2637681"/>
          </a:xfrm>
        </p:spPr>
      </p:pic>
      <p:sp>
        <p:nvSpPr>
          <p:cNvPr id="4" name="TextBox 3"/>
          <p:cNvSpPr txBox="1"/>
          <p:nvPr/>
        </p:nvSpPr>
        <p:spPr>
          <a:xfrm>
            <a:off x="4573245" y="6041205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Solutions in LongAnswerW2016.java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9761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F2016 Long Answer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5" y="1549178"/>
            <a:ext cx="6343928" cy="5057899"/>
          </a:xfrm>
        </p:spPr>
      </p:pic>
    </p:spTree>
    <p:extLst>
      <p:ext uri="{BB962C8B-B14F-4D97-AF65-F5344CB8AC3E}">
        <p14:creationId xmlns:p14="http://schemas.microsoft.com/office/powerpoint/2010/main" val="1534124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831D6A3-2D5B-7941-AF7A-FA2FF419D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Declaring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A3ACCD-A615-8949-A3AA-72B607B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Initialization followed by declaration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For arrays: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 // values set to 0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[0]=1;</a:t>
            </a:r>
          </a:p>
          <a:p>
            <a:pPr lvl="1"/>
            <a:r>
              <a:rPr lang="en-US" dirty="0" err="1"/>
              <a:t>arr</a:t>
            </a:r>
            <a:r>
              <a:rPr lang="en-US" dirty="0"/>
              <a:t>[1]=21;…//and so on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{1, 21, 0, 0}; // another way</a:t>
            </a:r>
          </a:p>
        </p:txBody>
      </p:sp>
    </p:spTree>
    <p:extLst>
      <p:ext uri="{BB962C8B-B14F-4D97-AF65-F5344CB8AC3E}">
        <p14:creationId xmlns:p14="http://schemas.microsoft.com/office/powerpoint/2010/main" val="2249157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 And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b="1" i="1" dirty="0">
              <a:latin typeface="Arial" panose="020B0604020202020204" pitchFamily="34" charset="0"/>
              <a:ea typeface="Consolas" charset="0"/>
              <a:cs typeface="Arial" panose="020B0604020202020204" pitchFamily="34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(true||false||false)&amp;&amp;!(!true); (F2016 Q7)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1703095-6658-6148-8760-CB159DDF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 Variable Declarations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9E33D-D48E-CB46-9C3D-7BFA3E662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int</a:t>
            </a:r>
            <a:r>
              <a:rPr lang="en-US" dirty="0"/>
              <a:t> n = 5.0/4;</a:t>
            </a:r>
          </a:p>
          <a:p>
            <a:r>
              <a:rPr lang="en-US" dirty="0"/>
              <a:t>double m = 5.0/4;</a:t>
            </a:r>
          </a:p>
          <a:p>
            <a:r>
              <a:rPr lang="en-US" dirty="0"/>
              <a:t>String s = 23;</a:t>
            </a:r>
          </a:p>
          <a:p>
            <a:r>
              <a:rPr lang="en-US" dirty="0"/>
              <a:t>String s2 = 23+" ";</a:t>
            </a:r>
          </a:p>
          <a:p>
            <a:r>
              <a:rPr lang="en-US" dirty="0"/>
              <a:t>double x = 13;</a:t>
            </a:r>
          </a:p>
          <a:p>
            <a:r>
              <a:rPr lang="en-US" dirty="0"/>
              <a:t>String t = 't';</a:t>
            </a:r>
          </a:p>
        </p:txBody>
      </p:sp>
    </p:spTree>
    <p:extLst>
      <p:ext uri="{BB962C8B-B14F-4D97-AF65-F5344CB8AC3E}">
        <p14:creationId xmlns:p14="http://schemas.microsoft.com/office/powerpoint/2010/main" val="834339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2081</TotalTime>
  <Words>1405</Words>
  <Application>Microsoft Macintosh PowerPoint</Application>
  <PresentationFormat>On-screen Show (4:3)</PresentationFormat>
  <Paragraphs>330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1" baseType="lpstr">
      <vt:lpstr>Calibri</vt:lpstr>
      <vt:lpstr>Consolas</vt:lpstr>
      <vt:lpstr>Courier New</vt:lpstr>
      <vt:lpstr>Helvetica</vt:lpstr>
      <vt:lpstr>Helvetica Light</vt:lpstr>
      <vt:lpstr>Tahoma</vt:lpstr>
      <vt:lpstr>Times New Roman</vt:lpstr>
      <vt:lpstr>Arial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Declaring Variables</vt:lpstr>
      <vt:lpstr>Expressions And Assignments</vt:lpstr>
      <vt:lpstr>Valid Variable Declarations</vt:lpstr>
      <vt:lpstr>Valid Variable Declarations</vt:lpstr>
      <vt:lpstr>Conditional Statements</vt:lpstr>
      <vt:lpstr>Attention: = vs. ==</vt:lpstr>
      <vt:lpstr>Boolean Logic</vt:lpstr>
      <vt:lpstr>Boolean Logic</vt:lpstr>
      <vt:lpstr>Loops</vt:lpstr>
      <vt:lpstr>Loops</vt:lpstr>
      <vt:lpstr>Loops</vt:lpstr>
      <vt:lpstr>Methods</vt:lpstr>
      <vt:lpstr>Calling Methods</vt:lpstr>
      <vt:lpstr>Scope</vt:lpstr>
      <vt:lpstr>Scope</vt:lpstr>
      <vt:lpstr>Mod Operator</vt:lpstr>
      <vt:lpstr>If, Else if, Else</vt:lpstr>
      <vt:lpstr>If, Else if, Else</vt:lpstr>
      <vt:lpstr>Strings and Chars</vt:lpstr>
      <vt:lpstr>String Concatenation</vt:lpstr>
      <vt:lpstr>Type Conversions</vt:lpstr>
      <vt:lpstr>Type Conversions</vt:lpstr>
      <vt:lpstr>Kinds of errors</vt:lpstr>
      <vt:lpstr>Random Numbers</vt:lpstr>
      <vt:lpstr>Arrays</vt:lpstr>
      <vt:lpstr>Arrays</vt:lpstr>
      <vt:lpstr>passing by value vs. by address</vt:lpstr>
      <vt:lpstr>passing by value vs. by address</vt:lpstr>
      <vt:lpstr>passing by value vs. by address</vt:lpstr>
      <vt:lpstr>passing by value vs. by address</vt:lpstr>
      <vt:lpstr>2D ARRAYS</vt:lpstr>
      <vt:lpstr>Tips</vt:lpstr>
      <vt:lpstr>Obscure Java Knowledge</vt:lpstr>
      <vt:lpstr>W2016 Long Answer</vt:lpstr>
      <vt:lpstr>W2016 Long Answer</vt:lpstr>
      <vt:lpstr>F2016 Long Answer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Stanley Su</cp:lastModifiedBy>
  <cp:revision>105</cp:revision>
  <dcterms:modified xsi:type="dcterms:W3CDTF">2018-03-12T20:37:16Z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